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Geosynthetic Clay Liner (GCL)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An Overview</a:t>
            </a:r>
          </a:p>
          <a:p>
            <a:r>
              <a:t>[Your Name]</a:t>
            </a:r>
          </a:p>
          <a:p>
            <a:r>
              <a:t>[Current Date]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Summary of Key Points:</a:t>
            </a:r>
          </a:p>
          <a:p>
            <a:r>
              <a:t>- GCLs are vital for environmental containment, offering high impermeability and cost-effectiveness.</a:t>
            </a:r>
          </a:p>
          <a:p/>
          <a:p>
            <a:r>
              <a:t>Final Thoughts on GCL:</a:t>
            </a:r>
          </a:p>
          <a:p>
            <a:r>
              <a:t>- Continued advancements and increasing adoption of GCLs will drive future growth in the market.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Introduction to GCL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Definition of GCL:</a:t>
            </a:r>
          </a:p>
          <a:p>
            <a:r>
              <a:t>- A Geosynthetic Clay Liner (GCL) is a type of geosynthetic material used in environmental containment applications, combining geotextile and bentonite clay.</a:t>
            </a:r>
          </a:p>
          <a:p/>
          <a:p>
            <a:r>
              <a:t>Importance of GCL in Civil Engineering:</a:t>
            </a:r>
          </a:p>
          <a:p>
            <a:r>
              <a:t>- Essential for waste containment, landfill liners, and environmental protection.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Structure and Composition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Components of GCL:</a:t>
            </a:r>
          </a:p>
          <a:p>
            <a:r>
              <a:t>- Comprises a layer of bentonite clay sandwiched between two layers of geotextile or bonded to a geomembrane.</a:t>
            </a:r>
          </a:p>
          <a:p/>
          <a:p>
            <a:r>
              <a:t>Types of Bentonite Used:</a:t>
            </a:r>
          </a:p>
          <a:p>
            <a:r>
              <a:t>- Sodium Bentonite: Preferred for its swelling properties and low permeability.</a:t>
            </a:r>
          </a:p>
          <a:p>
            <a:r>
              <a:t>- Calcium Bentonite: Used in specific applications where sodium bentonite is unsuitable.</a:t>
            </a:r>
          </a:p>
          <a:p/>
          <a:p>
            <a:r>
              <a:t>Geosynthetic Materials:</a:t>
            </a:r>
          </a:p>
          <a:p>
            <a:r>
              <a:t>- Geotextiles: Woven or non-woven fabrics providing structural integrity.</a:t>
            </a:r>
          </a:p>
          <a:p>
            <a:r>
              <a:t>- Geomembranes: Optional component for enhanced impermeability.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Applications of GCL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Waste Containment:</a:t>
            </a:r>
          </a:p>
          <a:p>
            <a:r>
              <a:t>- Used as liners for landfills to prevent leachate contamination.</a:t>
            </a:r>
          </a:p>
          <a:p/>
          <a:p>
            <a:r>
              <a:t>Environmental Protection:</a:t>
            </a:r>
          </a:p>
          <a:p>
            <a:r>
              <a:t>- Deployed in environmental engineering projects to protect soil and groundwater.</a:t>
            </a:r>
          </a:p>
          <a:p/>
          <a:p>
            <a:r>
              <a:t>Hydraulic Engineering:</a:t>
            </a:r>
          </a:p>
          <a:p>
            <a:r>
              <a:t>- Applied in water reservoirs, canals, and dams to prevent seepage.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Installation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Preparation of Subgrade:</a:t>
            </a:r>
          </a:p>
          <a:p>
            <a:r>
              <a:t>- Ensuring a smooth, compacted subgrade free of debris.</a:t>
            </a:r>
          </a:p>
          <a:p/>
          <a:p>
            <a:r>
              <a:t>Deployment Techniques:</a:t>
            </a:r>
          </a:p>
          <a:p>
            <a:r>
              <a:t>- Unrolling GCL panels over the prepared subgrade.</a:t>
            </a:r>
          </a:p>
          <a:p>
            <a:r>
              <a:t>- Overlapping edges and sealing seams to prevent leakage.</a:t>
            </a:r>
          </a:p>
          <a:p/>
          <a:p>
            <a:r>
              <a:t>Quality Control During Installation:</a:t>
            </a:r>
          </a:p>
          <a:p>
            <a:r>
              <a:t>- Regular inspections and testing to ensure proper installation and performance.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Advantages of GCL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High Impermeability:</a:t>
            </a:r>
          </a:p>
          <a:p>
            <a:r>
              <a:t>- Provides an effective barrier against liquid migration.</a:t>
            </a:r>
          </a:p>
          <a:p/>
          <a:p>
            <a:r>
              <a:t>Cost-Effectiveness:</a:t>
            </a:r>
          </a:p>
          <a:p>
            <a:r>
              <a:t>- More economical compared to traditional compacted clay liners.</a:t>
            </a:r>
          </a:p>
          <a:p/>
          <a:p>
            <a:r>
              <a:t>Ease of Installation:</a:t>
            </a:r>
          </a:p>
          <a:p>
            <a:r>
              <a:t>- Faster and simpler to install, reducing labor and time requirements.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Challenges and Limitations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Potential Issues with Hydration:</a:t>
            </a:r>
          </a:p>
          <a:p>
            <a:r>
              <a:t>- Risk of premature hydration during installation, affecting performance.</a:t>
            </a:r>
          </a:p>
          <a:p/>
          <a:p>
            <a:r>
              <a:t>Durability Concerns:</a:t>
            </a:r>
          </a:p>
          <a:p>
            <a:r>
              <a:t>- Long-term durability can be impacted by environmental conditions.</a:t>
            </a:r>
          </a:p>
          <a:p/>
          <a:p>
            <a:r>
              <a:t>Site-Specific Challenges:</a:t>
            </a:r>
          </a:p>
          <a:p>
            <a:r>
              <a:t>- Variability in site conditions can affect GCL performance and installation.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Case Studies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Example 1: Landfill Liner Application:</a:t>
            </a:r>
          </a:p>
          <a:p>
            <a:r>
              <a:t>- Description of a successful landfill liner project using GCL.</a:t>
            </a:r>
          </a:p>
          <a:p/>
          <a:p>
            <a:r>
              <a:t>Example 2: Water Reservoir Lining:</a:t>
            </a:r>
          </a:p>
          <a:p>
            <a:r>
              <a:t>- Overview of a water reservoir project where GCL was used to prevent seepage.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Market Trends and Future Prospects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Current Market Trends:</a:t>
            </a:r>
          </a:p>
          <a:p>
            <a:r>
              <a:t>- Increasing demand for GCL in environmental and civil engineering applications.</a:t>
            </a:r>
          </a:p>
          <a:p/>
          <a:p>
            <a:r>
              <a:t>Innovations in GCL Technology:</a:t>
            </a:r>
          </a:p>
          <a:p>
            <a:r>
              <a:t>- Development of enhanced GCL products with improved properties.</a:t>
            </a:r>
          </a:p>
          <a:p/>
          <a:p>
            <a:r>
              <a:t>Future Prospects:</a:t>
            </a:r>
          </a:p>
          <a:p>
            <a:r>
              <a:t>- Expected growth in GCL usage driven by environmental regulations and infrastructure development.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